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1028" r:id="rId3"/>
    <p:sldId id="1115" r:id="rId4"/>
    <p:sldId id="1116" r:id="rId5"/>
    <p:sldId id="1861" r:id="rId6"/>
    <p:sldId id="1867" r:id="rId7"/>
    <p:sldId id="1864" r:id="rId8"/>
    <p:sldId id="1865" r:id="rId9"/>
    <p:sldId id="1885" r:id="rId10"/>
    <p:sldId id="1875" r:id="rId11"/>
    <p:sldId id="1891" r:id="rId12"/>
    <p:sldId id="1860" r:id="rId13"/>
    <p:sldId id="1890" r:id="rId14"/>
    <p:sldId id="1884" r:id="rId15"/>
    <p:sldId id="1888" r:id="rId16"/>
    <p:sldId id="1889" r:id="rId17"/>
    <p:sldId id="298" r:id="rId18"/>
    <p:sldId id="1871" r:id="rId19"/>
    <p:sldId id="1872" r:id="rId20"/>
    <p:sldId id="1873" r:id="rId21"/>
    <p:sldId id="1874" r:id="rId22"/>
    <p:sldId id="1881" r:id="rId23"/>
    <p:sldId id="1025" r:id="rId24"/>
    <p:sldId id="1887" r:id="rId25"/>
    <p:sldId id="1021" r:id="rId26"/>
    <p:sldId id="18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7"/>
    <p:restoredTop sz="96327"/>
  </p:normalViewPr>
  <p:slideViewPr>
    <p:cSldViewPr snapToGrid="0">
      <p:cViewPr varScale="1">
        <p:scale>
          <a:sx n="258" d="100"/>
          <a:sy n="258" d="100"/>
        </p:scale>
        <p:origin x="240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0762A-5A19-AF4C-9BE7-B430F81C59C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56F83-03BB-454F-8A5C-C9C8B175E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47dd815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e47dd815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showing growth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54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4B19-2741-94F0-E67C-7D64AC7B5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DAD28-DACA-73BF-3D9A-8BB035A17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FD63-4924-0CB7-F5FC-9C10F255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D2E-73C3-5545-B735-D88711364EC0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61A-D992-DB34-E2ED-C8482CF6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C388B-2F89-3D45-5CE1-F1BBF6C4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3569-E8FA-71B1-1907-635A924C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059C-AE49-251C-C7BF-ACD42461B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498EA-3C8F-4ACC-E44F-0275273F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E1AE-3F36-184F-920D-73102EEF97FB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43B6D-AD8B-2B07-2FE8-DBC33B4B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09579-476D-F666-45D8-9E2EC022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FB3D7-A9BD-34CE-88B7-3737B333F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802F1-3293-FF1F-1C26-B836B92DC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98C75-ADDF-A27E-2BC3-5BFE4C0B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F94D-F189-924B-AABB-80103CBF0C5D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1B8A-BFB1-613A-9CD7-7256ED619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02A9F-5DD9-761A-CBA3-6D7D1F29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7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4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30EB-E045-4365-2B2D-1B3D27CF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4C04-43FB-5CD5-2474-7318AC062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CF2DF-780B-14BF-E904-DC837CED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0241-95AF-5749-8B86-3E0FFFE0A5CE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450B-45FB-033C-D473-3CBB8403E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8C95-28BC-2684-F45B-D5252D26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7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9FB1-64D4-FBF0-05E6-A53039F8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1D4C7-4D8A-2E67-6A96-7EE7C573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81549-4615-105F-B2F4-C0DC9DAB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E043E-9D9C-F54C-A4FB-A98070C04526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BDA1-843F-5425-5F6A-37A606D4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49347-69A3-A66C-DB9C-23A6E167D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2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ECE2-0F3E-4950-A0B9-DC6D7B05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3DFA-E94E-4C17-9EB1-EA01EDD99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1C248-393A-2B81-8F14-7AA437F2F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59CE3-0570-4472-C74A-E23AC520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D07BB-B74B-DC4C-92DE-A88271471748}" type="datetime1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F7517-AD4C-ED02-7BF2-9C7A6E08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E4D4B-8DEA-5064-8896-03AEE46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9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16B9-D91F-A99C-BF9B-2FEFF6C3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EB50-607A-CE31-14C4-2B015D351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5B498-5042-D4C6-95D8-F424CD9AF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3D7A31-EB1A-9ED2-3E33-1D2B97871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6D945-D2E3-4B9C-A35F-A4CF508A9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10EB3-EDFD-2198-264D-A9D7C667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0D26-B995-124F-8298-F38244162B71}" type="datetime1">
              <a:rPr lang="en-US" smtClean="0"/>
              <a:t>3/10/24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B6805-B8B6-3D73-0D78-9CA4F9B6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5448C-040D-37B2-96DD-411BC4AE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5DA3-6592-4552-926A-BD6B482E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F7559-3386-7B28-C0C8-CF31E08B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351C3-94EB-3E4F-9688-C172C5E41E42}" type="datetime1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4D2D0-24C3-43FF-76DE-AE35BC67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23013-A38D-FAFD-662F-86F56408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4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2A5B7-6386-CA4B-28A9-959044DE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8E62-0765-5A49-9C0B-3A96F5077611}" type="datetime1">
              <a:rPr lang="en-US" smtClean="0"/>
              <a:t>3/10/24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16581-036A-1923-44AE-1ED24366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F972B-EA0D-E597-002E-FC913962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7478-7A9C-964A-A806-5B3A7F4F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33BF-CA05-D7A4-963E-0D324E894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549F5-4ED6-0DE1-0061-69A14FBD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ABCAB-8066-47F2-0773-DA42C4D1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C17D-A558-2A46-936C-F3A46B1F926E}" type="datetime1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1B1BE-64EC-CDD5-25D8-AEBD8C47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C2CAD-0C88-42D2-4C48-5329E86D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7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A6EE-D14C-51CE-2126-BE928DCA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3A273-54AB-62FE-98E9-5913D15E6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725D0-5648-98A4-C1BE-84AA03C26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70F5B-A857-07C9-30AC-A2D1977C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C394-12DF-1D46-B0A6-97D683A4D671}" type="datetime1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A1673-1254-DC42-D112-C859ACA2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BB705-FC23-CCEC-1542-42A6DF14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2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67982-15C3-3148-38CD-F971672C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4A178-3F12-F504-4C7A-16889B521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1FB7-2B2D-0099-1B99-304A4DF94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B582-BC99-9343-AA55-4E3356ED4730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E034C-1FAE-8258-4EA9-732A0F4FD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5E722-5632-6ADA-F8FD-546E6F33F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EFD06-F981-B043-B150-D23324EB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2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220921124220id_/https:/dl.acm.org/doi/pdf/10.5555/3374430.3374464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220921124220id_/https:/dl.acm.org/doi/pdf/10.5555/3374430.3374464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emanticscholar.org/api-gallery/better-togethe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vecml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34.204.188.58/WSDM/S2_recommendations/26448718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34.204.188.58/WSDM/compare_and_contrast/264487180.html#CorpusId:221095847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BBC5-7D51-779D-4BEA-60CE41F9F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Together:</a:t>
            </a:r>
            <a:br>
              <a:rPr lang="en-US" dirty="0"/>
            </a:br>
            <a:r>
              <a:rPr lang="en-US" dirty="0"/>
              <a:t>Text + 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71E97-9094-FE32-2376-71F1ECFA0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</p:txBody>
      </p:sp>
    </p:spTree>
    <p:extLst>
      <p:ext uri="{BB962C8B-B14F-4D97-AF65-F5344CB8AC3E}">
        <p14:creationId xmlns:p14="http://schemas.microsoft.com/office/powerpoint/2010/main" val="133156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F0DA72-DCBB-D141-9A73-1A706ED4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Together: </a:t>
            </a:r>
            <a:br>
              <a:rPr lang="en-US" dirty="0"/>
            </a:br>
            <a:r>
              <a:rPr lang="en-US" sz="2000" dirty="0"/>
              <a:t>Node-based and Edge-based Methods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263385-AE97-4F2B-2BD3-379999BA2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Node-based Methods (Text)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0F748E5-869D-6EE2-3619-E81339CAAC2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paper is a vector</a:t>
                </a:r>
              </a:p>
              <a:p>
                <a:pPr lvl="1"/>
                <a:r>
                  <a:rPr lang="en-US" dirty="0"/>
                  <a:t>BERT(title + abstract)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in terms of similar words </a:t>
                </a:r>
              </a:p>
              <a:p>
                <a:pPr lvl="2"/>
                <a:r>
                  <a:rPr lang="en-US" dirty="0"/>
                  <a:t>in titles and abstracts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0F748E5-869D-6EE2-3619-E81339CAA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08360D-1A2E-D6E3-FD90-F662C7DE3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Edge-based Methods (Citations)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27D5C7-8977-6A9A-0CDB-0962904A68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1D088-C903-FA4A-2167-0714B44A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</a:t>
            </a:fld>
            <a:endParaRPr lang="en-US"/>
          </a:p>
        </p:txBody>
      </p:sp>
      <p:pic>
        <p:nvPicPr>
          <p:cNvPr id="11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0B2C5C-EB91-F28C-E354-22A918A31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4" t="44433" b="14028"/>
          <a:stretch/>
        </p:blipFill>
        <p:spPr>
          <a:xfrm>
            <a:off x="7822966" y="136525"/>
            <a:ext cx="4369034" cy="166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8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F0DA72-DCBB-D141-9A73-1A706ED4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Together: </a:t>
            </a:r>
            <a:br>
              <a:rPr lang="en-US" dirty="0"/>
            </a:br>
            <a:r>
              <a:rPr lang="en-US" sz="2000" dirty="0"/>
              <a:t>Node-based and Edge-based Methods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263385-AE97-4F2B-2BD3-379999BA2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Node-based Methods (Text)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0F748E5-869D-6EE2-3619-E81339CAAC2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paper is a vector</a:t>
                </a:r>
              </a:p>
              <a:p>
                <a:pPr lvl="1"/>
                <a:r>
                  <a:rPr lang="en-US" dirty="0"/>
                  <a:t>BERT(title + abstract)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in terms of similar words </a:t>
                </a:r>
              </a:p>
              <a:p>
                <a:pPr lvl="2"/>
                <a:r>
                  <a:rPr lang="en-US" dirty="0"/>
                  <a:t>in titles and abstracts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0F748E5-869D-6EE2-3619-E81339CAA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08360D-1A2E-D6E3-FD90-F662C7DE3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Edge-based Methods (Citations)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827D5C7-8977-6A9A-0CDB-0962904A684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paper is a vector</a:t>
                </a:r>
              </a:p>
              <a:p>
                <a:pPr lvl="1"/>
                <a:r>
                  <a:rPr lang="en-US" dirty="0"/>
                  <a:t>Deep nets --&gt; Linear algebra</a:t>
                </a:r>
              </a:p>
              <a:p>
                <a:pPr lvl="1"/>
                <a:r>
                  <a:rPr lang="en-US" dirty="0"/>
                  <a:t>Spectral clustering of graph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in terms of random walks</a:t>
                </a:r>
              </a:p>
              <a:p>
                <a:pPr lvl="2"/>
                <a:r>
                  <a:rPr lang="en-US" dirty="0"/>
                  <a:t>on citation graph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827D5C7-8977-6A9A-0CDB-0962904A6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1D088-C903-FA4A-2167-0714B44A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11</a:t>
            </a:fld>
            <a:endParaRPr lang="en-US"/>
          </a:p>
        </p:txBody>
      </p:sp>
      <p:pic>
        <p:nvPicPr>
          <p:cNvPr id="11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0B2C5C-EB91-F28C-E354-22A918A31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4" t="44433" b="14028"/>
          <a:stretch/>
        </p:blipFill>
        <p:spPr>
          <a:xfrm>
            <a:off x="7822966" y="136525"/>
            <a:ext cx="4369034" cy="166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1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D67B-C34D-9954-4A41-B6418E5E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7C934-F381-6A0F-25C3-7F21C0028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Academic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ED375-3D77-11FB-8231-3E23A179BE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readers:</a:t>
            </a:r>
          </a:p>
          <a:p>
            <a:pPr lvl="1"/>
            <a:r>
              <a:rPr lang="en-US" dirty="0"/>
              <a:t>What should I read?</a:t>
            </a:r>
          </a:p>
          <a:p>
            <a:r>
              <a:rPr lang="en-US" dirty="0"/>
              <a:t>For authors: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For conference organizers:</a:t>
            </a:r>
          </a:p>
          <a:p>
            <a:pPr lvl="1"/>
            <a:r>
              <a:rPr lang="en-US" dirty="0"/>
              <a:t>Who should review what?</a:t>
            </a:r>
          </a:p>
          <a:p>
            <a:r>
              <a:rPr lang="en-US" dirty="0"/>
              <a:t>Finding experts:</a:t>
            </a:r>
          </a:p>
          <a:p>
            <a:pPr lvl="1"/>
            <a:r>
              <a:rPr lang="en-US" dirty="0"/>
              <a:t>Who knows? (</a:t>
            </a:r>
            <a:r>
              <a:rPr lang="en-US" dirty="0">
                <a:hlinkClick r:id="rId2"/>
              </a:rPr>
              <a:t>Streeter &amp; </a:t>
            </a:r>
            <a:r>
              <a:rPr lang="en-US" dirty="0" err="1">
                <a:hlinkClick r:id="rId2"/>
              </a:rPr>
              <a:t>Lochbaum</a:t>
            </a:r>
            <a:r>
              <a:rPr lang="en-US" dirty="0">
                <a:hlinkClick r:id="rId2"/>
              </a:rPr>
              <a:t>, 1998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625823-9510-726D-6101-AB4251C09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D1C522-C2F3-F506-7669-21BAA95DE9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BEC13-2775-DD45-9811-8FD65721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2880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D67B-C34D-9954-4A41-B6418E5E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7C934-F381-6A0F-25C3-7F21C0028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Academic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ED375-3D77-11FB-8231-3E23A179BE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readers:</a:t>
            </a:r>
          </a:p>
          <a:p>
            <a:pPr lvl="1"/>
            <a:r>
              <a:rPr lang="en-US" dirty="0"/>
              <a:t>What should I read?</a:t>
            </a:r>
          </a:p>
          <a:p>
            <a:r>
              <a:rPr lang="en-US" dirty="0"/>
              <a:t>For authors:</a:t>
            </a:r>
          </a:p>
          <a:p>
            <a:pPr lvl="1"/>
            <a:r>
              <a:rPr lang="en-US" dirty="0"/>
              <a:t>What should I cite?</a:t>
            </a:r>
          </a:p>
          <a:p>
            <a:r>
              <a:rPr lang="en-US" dirty="0"/>
              <a:t>For conference organizers:</a:t>
            </a:r>
          </a:p>
          <a:p>
            <a:pPr lvl="1"/>
            <a:r>
              <a:rPr lang="en-US" dirty="0"/>
              <a:t>Who should review what?</a:t>
            </a:r>
          </a:p>
          <a:p>
            <a:r>
              <a:rPr lang="en-US" dirty="0"/>
              <a:t>Finding experts:</a:t>
            </a:r>
          </a:p>
          <a:p>
            <a:pPr lvl="1"/>
            <a:r>
              <a:rPr lang="en-US" dirty="0"/>
              <a:t>Who knows? (</a:t>
            </a:r>
            <a:r>
              <a:rPr lang="en-US" dirty="0">
                <a:hlinkClick r:id="rId2"/>
              </a:rPr>
              <a:t>Streeter &amp; </a:t>
            </a:r>
            <a:r>
              <a:rPr lang="en-US" dirty="0" err="1">
                <a:hlinkClick r:id="rId2"/>
              </a:rPr>
              <a:t>Lochbaum</a:t>
            </a:r>
            <a:r>
              <a:rPr lang="en-US" dirty="0">
                <a:hlinkClick r:id="rId2"/>
              </a:rPr>
              <a:t>, 1998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625823-9510-726D-6101-AB4251C09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More General Apps of Random Walks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D1C522-C2F3-F506-7669-21BAA95DE9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Search (Page Rank)</a:t>
            </a:r>
          </a:p>
          <a:p>
            <a:r>
              <a:rPr lang="en-US" dirty="0"/>
              <a:t>Product Search (Amazon)</a:t>
            </a:r>
          </a:p>
          <a:p>
            <a:r>
              <a:rPr lang="en-US" dirty="0"/>
              <a:t>Finance</a:t>
            </a:r>
          </a:p>
          <a:p>
            <a:r>
              <a:rPr lang="en-US" dirty="0"/>
              <a:t>Defense/Intelligence</a:t>
            </a:r>
          </a:p>
          <a:p>
            <a:pPr lvl="1"/>
            <a:r>
              <a:rPr lang="en-US" dirty="0"/>
              <a:t>Traffic Analysis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BEC13-2775-DD45-9811-8FD65721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81078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58B0E1-8796-8393-1745-57855A71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Effects: Conjectures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0F5301-2595-5D53-FDBD-3174E8CAA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nodes scale with </a:t>
            </a:r>
            <a:r>
              <a:rPr lang="en-US" i="1" dirty="0"/>
              <a:t>n</a:t>
            </a:r>
            <a:r>
              <a:rPr lang="en-US" dirty="0"/>
              <a:t> and edges scale with </a:t>
            </a:r>
            <a:r>
              <a:rPr lang="en-US" i="1" dirty="0"/>
              <a:t>n</a:t>
            </a:r>
            <a:r>
              <a:rPr lang="en-US" dirty="0"/>
              <a:t>^2</a:t>
            </a:r>
          </a:p>
          <a:p>
            <a:r>
              <a:rPr lang="en-US" dirty="0"/>
              <a:t>We expect: </a:t>
            </a:r>
          </a:p>
          <a:p>
            <a:pPr lvl="1"/>
            <a:r>
              <a:rPr lang="en-US" dirty="0"/>
              <a:t>Larger graphs to favor edge-based methods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1F63E-A4A0-8117-9011-808C0DBA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6ECA4-8212-1385-E7CB-FC42EBDBEEB5}"/>
              </a:ext>
            </a:extLst>
          </p:cNvPr>
          <p:cNvSpPr txBox="1"/>
          <p:nvPr/>
        </p:nvSpPr>
        <p:spPr>
          <a:xfrm>
            <a:off x="5637865" y="297320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736484C3-7315-0438-7FED-5E39EC0F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497" y="2330800"/>
            <a:ext cx="3738929" cy="2711939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AE5456F5-AC51-0CFF-51B3-41A9C115F5FC}"/>
              </a:ext>
            </a:extLst>
          </p:cNvPr>
          <p:cNvSpPr/>
          <p:nvPr/>
        </p:nvSpPr>
        <p:spPr>
          <a:xfrm>
            <a:off x="9805642" y="1433698"/>
            <a:ext cx="1907471" cy="872754"/>
          </a:xfrm>
          <a:prstGeom prst="wedgeRoundRectCallout">
            <a:avLst>
              <a:gd name="adj1" fmla="val -27498"/>
              <a:gd name="adj2" fmla="val 11165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82M Papers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49680B-0EBB-D053-7F4B-DCE4F28BDB30}"/>
                  </a:ext>
                </a:extLst>
              </p:cNvPr>
              <p:cNvSpPr txBox="1"/>
              <p:nvPr/>
            </p:nvSpPr>
            <p:spPr>
              <a:xfrm flipH="1">
                <a:off x="9904794" y="3755072"/>
                <a:ext cx="76326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49680B-0EBB-D053-7F4B-DCE4F28B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04794" y="3755072"/>
                <a:ext cx="763267" cy="492443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60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58B0E1-8796-8393-1745-57855A71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Effects: Conjectures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0F5301-2595-5D53-FDBD-3174E8CAA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nodes scale with </a:t>
            </a:r>
            <a:r>
              <a:rPr lang="en-US" i="1" dirty="0"/>
              <a:t>n</a:t>
            </a:r>
            <a:r>
              <a:rPr lang="en-US" dirty="0"/>
              <a:t> and edges scale with </a:t>
            </a:r>
            <a:r>
              <a:rPr lang="en-US" i="1" dirty="0"/>
              <a:t>n</a:t>
            </a:r>
            <a:r>
              <a:rPr lang="en-US" dirty="0"/>
              <a:t>^2</a:t>
            </a:r>
          </a:p>
          <a:p>
            <a:r>
              <a:rPr lang="en-US" dirty="0"/>
              <a:t>We expect: </a:t>
            </a:r>
          </a:p>
          <a:p>
            <a:pPr lvl="1"/>
            <a:r>
              <a:rPr lang="en-US" dirty="0"/>
              <a:t>Larger graphs to favor edge-based methods</a:t>
            </a:r>
          </a:p>
          <a:p>
            <a:pPr lvl="1"/>
            <a:r>
              <a:rPr lang="en-US" dirty="0" err="1"/>
              <a:t>Ensembling</a:t>
            </a:r>
            <a:r>
              <a:rPr lang="en-US" dirty="0"/>
              <a:t> of node-based and edge-based methods</a:t>
            </a:r>
          </a:p>
          <a:p>
            <a:pPr lvl="2"/>
            <a:r>
              <a:rPr lang="en-US" dirty="0"/>
              <a:t>Should depend on size of training set: </a:t>
            </a:r>
            <a:r>
              <a:rPr lang="en-US" i="1" dirty="0"/>
              <a:t>t</a:t>
            </a:r>
          </a:p>
          <a:p>
            <a:pPr lvl="2"/>
            <a:r>
              <a:rPr lang="en-US" dirty="0"/>
              <a:t>and forecasting horizon: </a:t>
            </a:r>
            <a:r>
              <a:rPr lang="en-US" i="1" dirty="0"/>
              <a:t>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1F63E-A4A0-8117-9011-808C0DBA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6ECA4-8212-1385-E7CB-FC42EBDBEEB5}"/>
              </a:ext>
            </a:extLst>
          </p:cNvPr>
          <p:cNvSpPr txBox="1"/>
          <p:nvPr/>
        </p:nvSpPr>
        <p:spPr>
          <a:xfrm>
            <a:off x="5637865" y="297320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736484C3-7315-0438-7FED-5E39EC0F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497" y="2330800"/>
            <a:ext cx="3738929" cy="2711939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AE5456F5-AC51-0CFF-51B3-41A9C115F5FC}"/>
              </a:ext>
            </a:extLst>
          </p:cNvPr>
          <p:cNvSpPr/>
          <p:nvPr/>
        </p:nvSpPr>
        <p:spPr>
          <a:xfrm>
            <a:off x="9805642" y="1433698"/>
            <a:ext cx="1907471" cy="872754"/>
          </a:xfrm>
          <a:prstGeom prst="wedgeRoundRectCallout">
            <a:avLst>
              <a:gd name="adj1" fmla="val -27498"/>
              <a:gd name="adj2" fmla="val 11165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82M Papers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49680B-0EBB-D053-7F4B-DCE4F28BDB30}"/>
                  </a:ext>
                </a:extLst>
              </p:cNvPr>
              <p:cNvSpPr txBox="1"/>
              <p:nvPr/>
            </p:nvSpPr>
            <p:spPr>
              <a:xfrm flipH="1">
                <a:off x="9904794" y="3755072"/>
                <a:ext cx="76326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49680B-0EBB-D053-7F4B-DCE4F28B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04794" y="3755072"/>
                <a:ext cx="763267" cy="492443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67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58B0E1-8796-8393-1745-57855A71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Effects: Conjectures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0F5301-2595-5D53-FDBD-3174E8CAA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nodes scale with </a:t>
            </a:r>
            <a:r>
              <a:rPr lang="en-US" i="1" dirty="0"/>
              <a:t>n</a:t>
            </a:r>
            <a:r>
              <a:rPr lang="en-US" dirty="0"/>
              <a:t> and edges scale with </a:t>
            </a:r>
            <a:r>
              <a:rPr lang="en-US" i="1" dirty="0"/>
              <a:t>n</a:t>
            </a:r>
            <a:r>
              <a:rPr lang="en-US" dirty="0"/>
              <a:t>^2</a:t>
            </a:r>
          </a:p>
          <a:p>
            <a:r>
              <a:rPr lang="en-US" dirty="0"/>
              <a:t>We expect: </a:t>
            </a:r>
          </a:p>
          <a:p>
            <a:pPr lvl="1"/>
            <a:r>
              <a:rPr lang="en-US" dirty="0"/>
              <a:t>Larger graphs to favor edge-based methods</a:t>
            </a:r>
          </a:p>
          <a:p>
            <a:pPr lvl="1"/>
            <a:r>
              <a:rPr lang="en-US" dirty="0" err="1"/>
              <a:t>Ensembling</a:t>
            </a:r>
            <a:r>
              <a:rPr lang="en-US" dirty="0"/>
              <a:t> of node-based and edge-based methods</a:t>
            </a:r>
          </a:p>
          <a:p>
            <a:pPr lvl="2"/>
            <a:r>
              <a:rPr lang="en-US" dirty="0"/>
              <a:t>Should depend on size of training set: </a:t>
            </a:r>
            <a:r>
              <a:rPr lang="en-US" i="1" dirty="0"/>
              <a:t>t</a:t>
            </a:r>
          </a:p>
          <a:p>
            <a:pPr lvl="2"/>
            <a:r>
              <a:rPr lang="en-US" dirty="0"/>
              <a:t>and forecasting horizon: </a:t>
            </a:r>
            <a:r>
              <a:rPr lang="en-US" i="1" dirty="0"/>
              <a:t>h</a:t>
            </a:r>
          </a:p>
          <a:p>
            <a:r>
              <a:rPr lang="en-US" dirty="0"/>
              <a:t>Prior literature (benchmarks, GNNs): </a:t>
            </a:r>
          </a:p>
          <a:p>
            <a:pPr lvl="1"/>
            <a:r>
              <a:rPr lang="en-US" dirty="0"/>
              <a:t>Does not attempt to model: scale (</a:t>
            </a:r>
            <a:r>
              <a:rPr lang="en-US" i="1" dirty="0"/>
              <a:t>t</a:t>
            </a:r>
            <a:r>
              <a:rPr lang="en-US" dirty="0"/>
              <a:t>), forecasting (</a:t>
            </a:r>
            <a:r>
              <a:rPr lang="en-US" i="1" dirty="0"/>
              <a:t>h</a:t>
            </a:r>
            <a:r>
              <a:rPr lang="en-US" dirty="0"/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1F63E-A4A0-8117-9011-808C0DBA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6ECA4-8212-1385-E7CB-FC42EBDBEEB5}"/>
              </a:ext>
            </a:extLst>
          </p:cNvPr>
          <p:cNvSpPr txBox="1"/>
          <p:nvPr/>
        </p:nvSpPr>
        <p:spPr>
          <a:xfrm>
            <a:off x="5637865" y="297320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736484C3-7315-0438-7FED-5E39EC0F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497" y="2330800"/>
            <a:ext cx="3738929" cy="2711939"/>
          </a:xfrm>
          <a:prstGeom prst="rect">
            <a:avLst/>
          </a:prstGeom>
        </p:spPr>
      </p:pic>
      <p:sp>
        <p:nvSpPr>
          <p:cNvPr id="2" name="Google Shape;192;p14">
            <a:extLst>
              <a:ext uri="{FF2B5EF4-FFF2-40B4-BE49-F238E27FC236}">
                <a16:creationId xmlns:a16="http://schemas.microsoft.com/office/drawing/2014/main" id="{AE5456F5-AC51-0CFF-51B3-41A9C115F5FC}"/>
              </a:ext>
            </a:extLst>
          </p:cNvPr>
          <p:cNvSpPr/>
          <p:nvPr/>
        </p:nvSpPr>
        <p:spPr>
          <a:xfrm>
            <a:off x="9805642" y="1433698"/>
            <a:ext cx="1907471" cy="872754"/>
          </a:xfrm>
          <a:prstGeom prst="wedgeRoundRectCallout">
            <a:avLst>
              <a:gd name="adj1" fmla="val -27498"/>
              <a:gd name="adj2" fmla="val 11165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82M Papers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49680B-0EBB-D053-7F4B-DCE4F28BDB30}"/>
                  </a:ext>
                </a:extLst>
              </p:cNvPr>
              <p:cNvSpPr txBox="1"/>
              <p:nvPr/>
            </p:nvSpPr>
            <p:spPr>
              <a:xfrm flipH="1">
                <a:off x="9904794" y="3755072"/>
                <a:ext cx="76326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49680B-0EBB-D053-7F4B-DCE4F28B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04794" y="3755072"/>
                <a:ext cx="763267" cy="492443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31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a graph&#10;&#10;Description automatically generated">
            <a:extLst>
              <a:ext uri="{FF2B5EF4-FFF2-40B4-BE49-F238E27FC236}">
                <a16:creationId xmlns:a16="http://schemas.microsoft.com/office/drawing/2014/main" id="{43662987-7F9B-7E14-5D09-D1D4903EAD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22122"/>
            <a:ext cx="5181600" cy="37583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BB1C11A-B0DA-6902-4439-658319ED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OGB: Open Graph Benchmark</a:t>
            </a:r>
            <a:br>
              <a:rPr lang="en-US" dirty="0"/>
            </a:br>
            <a:r>
              <a:rPr lang="en-US" dirty="0"/>
              <a:t>Small, Static &amp; Clean</a:t>
            </a:r>
          </a:p>
        </p:txBody>
      </p:sp>
      <p:sp>
        <p:nvSpPr>
          <p:cNvPr id="612" name="Google Shape;612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77500" lnSpcReduction="20000"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92;p14">
                <a:extLst>
                  <a:ext uri="{FF2B5EF4-FFF2-40B4-BE49-F238E27FC236}">
                    <a16:creationId xmlns:a16="http://schemas.microsoft.com/office/drawing/2014/main" id="{4D6C763B-B1A0-EC59-4B84-A372AD277CD9}"/>
                  </a:ext>
                </a:extLst>
              </p:cNvPr>
              <p:cNvSpPr/>
              <p:nvPr/>
            </p:nvSpPr>
            <p:spPr>
              <a:xfrm>
                <a:off x="4808228" y="1589987"/>
                <a:ext cx="1907471" cy="872754"/>
              </a:xfrm>
              <a:prstGeom prst="wedgeRoundRectCallout">
                <a:avLst>
                  <a:gd name="adj1" fmla="val -58047"/>
                  <a:gd name="adj2" fmla="val 149659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3M </a:t>
                </a:r>
                <a14:m>
                  <m:oMath xmlns:m="http://schemas.openxmlformats.org/officeDocument/2006/math">
                    <m:r>
                      <a:rPr lang="en-US" sz="2400" b="0" i="1" u="none" strike="noStrike" cap="none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≪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82M</a:t>
                </a:r>
              </a:p>
            </p:txBody>
          </p:sp>
        </mc:Choice>
        <mc:Fallback xmlns="">
          <p:sp>
            <p:nvSpPr>
              <p:cNvPr id="2" name="Google Shape;192;p14">
                <a:extLst>
                  <a:ext uri="{FF2B5EF4-FFF2-40B4-BE49-F238E27FC236}">
                    <a16:creationId xmlns:a16="http://schemas.microsoft.com/office/drawing/2014/main" id="{4D6C763B-B1A0-EC59-4B84-A372AD27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28" y="1589987"/>
                <a:ext cx="1907471" cy="872754"/>
              </a:xfrm>
              <a:prstGeom prst="wedgeRoundRectCallout">
                <a:avLst>
                  <a:gd name="adj1" fmla="val -58047"/>
                  <a:gd name="adj2" fmla="val 149659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A49AE8E1-A80B-65BD-19DD-DB9064C451B0}"/>
              </a:ext>
            </a:extLst>
          </p:cNvPr>
          <p:cNvSpPr/>
          <p:nvPr/>
        </p:nvSpPr>
        <p:spPr>
          <a:xfrm>
            <a:off x="9576697" y="3231068"/>
            <a:ext cx="1907471" cy="872754"/>
          </a:xfrm>
          <a:prstGeom prst="wedgeRoundRectCallout">
            <a:avLst>
              <a:gd name="adj1" fmla="val -80136"/>
              <a:gd name="adj2" fmla="val -6604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82M Papers</a:t>
            </a:r>
          </a:p>
        </p:txBody>
      </p:sp>
      <p:graphicFrame>
        <p:nvGraphicFramePr>
          <p:cNvPr id="10" name="Google Shape;611;p55">
            <a:extLst>
              <a:ext uri="{FF2B5EF4-FFF2-40B4-BE49-F238E27FC236}">
                <a16:creationId xmlns:a16="http://schemas.microsoft.com/office/drawing/2014/main" id="{37C94C98-28A2-73C5-AD82-13C73CF3CE2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756534"/>
              </p:ext>
            </p:extLst>
          </p:nvPr>
        </p:nvGraphicFramePr>
        <p:xfrm>
          <a:off x="937352" y="2615181"/>
          <a:ext cx="5496733" cy="21045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Benchmark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#N</a:t>
                      </a:r>
                      <a:endParaRPr sz="27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#E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ogbl-citation2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3M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31M</a:t>
                      </a:r>
                      <a:endParaRPr sz="27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Semantic Scholar </a:t>
                      </a:r>
                      <a:endParaRPr sz="27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>
                          <a:solidFill>
                            <a:schemeClr val="dk1"/>
                          </a:solidFill>
                        </a:rPr>
                        <a:t>200M</a:t>
                      </a:r>
                      <a:endParaRPr sz="27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dirty="0"/>
                        <a:t>2B</a:t>
                      </a:r>
                      <a:endParaRPr sz="27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7289F0-A520-E149-B543-98F715AB0402}"/>
              </a:ext>
            </a:extLst>
          </p:cNvPr>
          <p:cNvCxnSpPr/>
          <p:nvPr/>
        </p:nvCxnSpPr>
        <p:spPr>
          <a:xfrm flipV="1">
            <a:off x="7700790" y="2225407"/>
            <a:ext cx="0" cy="2494301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56A48321-819E-385D-34C9-C660941CDBCB}"/>
              </a:ext>
            </a:extLst>
          </p:cNvPr>
          <p:cNvSpPr/>
          <p:nvPr/>
        </p:nvSpPr>
        <p:spPr>
          <a:xfrm>
            <a:off x="7536740" y="1209861"/>
            <a:ext cx="1907471" cy="872754"/>
          </a:xfrm>
          <a:prstGeom prst="wedgeRoundRectCallout">
            <a:avLst>
              <a:gd name="adj1" fmla="val -40284"/>
              <a:gd name="adj2" fmla="val 7154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3M Papers</a:t>
            </a:r>
          </a:p>
        </p:txBody>
      </p:sp>
    </p:spTree>
    <p:extLst>
      <p:ext uri="{BB962C8B-B14F-4D97-AF65-F5344CB8AC3E}">
        <p14:creationId xmlns:p14="http://schemas.microsoft.com/office/powerpoint/2010/main" val="3168249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4000" dirty="0"/>
                  <a:t>Test/Train Splits: Interpolation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000" dirty="0"/>
                  <a:t> Extrapolation</a:t>
                </a:r>
                <a:br>
                  <a:rPr lang="en-US" sz="4000" dirty="0"/>
                </a:br>
                <a:r>
                  <a:rPr lang="en-US" sz="3600" i="1" dirty="0"/>
                  <a:t>It’s Difficult to Make Predictions, Especially About the Future</a:t>
                </a: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5FB6F-37EA-6E0D-EED3-C82CD3588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28765" cy="4351338"/>
          </a:xfrm>
        </p:spPr>
        <p:txBody>
          <a:bodyPr>
            <a:normAutofit/>
          </a:bodyPr>
          <a:lstStyle/>
          <a:p>
            <a:r>
              <a:rPr lang="en-US" dirty="0"/>
              <a:t>Standard (random) splits</a:t>
            </a:r>
          </a:p>
          <a:p>
            <a:pPr lvl="1"/>
            <a:r>
              <a:rPr lang="en-US" dirty="0"/>
              <a:t>Interpolation</a:t>
            </a:r>
          </a:p>
          <a:p>
            <a:endParaRPr lang="en-US" dirty="0"/>
          </a:p>
          <a:p>
            <a:r>
              <a:rPr lang="en-US" dirty="0"/>
              <a:t>Proposed (causal) splits</a:t>
            </a:r>
          </a:p>
          <a:p>
            <a:pPr lvl="1"/>
            <a:r>
              <a:rPr lang="en-US" dirty="0"/>
              <a:t>Extrapolation (Predictions)</a:t>
            </a:r>
          </a:p>
        </p:txBody>
      </p:sp>
      <p:pic>
        <p:nvPicPr>
          <p:cNvPr id="8" name="Content Placeholder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CB97BC-BDD3-AD1C-115D-2F3E8E54A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80593" y="1528878"/>
            <a:ext cx="4354097" cy="50751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6851-C9BC-852C-5349-3A5B15D4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0366BA-CF9F-2B24-67D1-9CF519EC317A}"/>
              </a:ext>
            </a:extLst>
          </p:cNvPr>
          <p:cNvCxnSpPr/>
          <p:nvPr/>
        </p:nvCxnSpPr>
        <p:spPr>
          <a:xfrm>
            <a:off x="4826643" y="2013995"/>
            <a:ext cx="281264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7A0580-9D58-F9CA-3830-27F0BEA63B16}"/>
              </a:ext>
            </a:extLst>
          </p:cNvPr>
          <p:cNvCxnSpPr>
            <a:cxnSpLocks/>
          </p:cNvCxnSpPr>
          <p:nvPr/>
        </p:nvCxnSpPr>
        <p:spPr>
          <a:xfrm>
            <a:off x="4699322" y="3429000"/>
            <a:ext cx="293996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757C21B4-093D-4E2E-440F-5787AD998404}"/>
              </a:ext>
            </a:extLst>
          </p:cNvPr>
          <p:cNvSpPr/>
          <p:nvPr/>
        </p:nvSpPr>
        <p:spPr>
          <a:xfrm>
            <a:off x="5915949" y="2263320"/>
            <a:ext cx="1107829" cy="637116"/>
          </a:xfrm>
          <a:prstGeom prst="wedgeRoundRectCallout">
            <a:avLst>
              <a:gd name="adj1" fmla="val 94105"/>
              <a:gd name="adj2" fmla="val -3017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OGB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E607DD-5D79-8C2F-4639-073E2719CECF}"/>
              </a:ext>
            </a:extLst>
          </p:cNvPr>
          <p:cNvCxnSpPr/>
          <p:nvPr/>
        </p:nvCxnSpPr>
        <p:spPr>
          <a:xfrm>
            <a:off x="9926198" y="3020749"/>
            <a:ext cx="0" cy="11546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F338E2-9ED6-020C-A85D-872023A474BB}"/>
              </a:ext>
            </a:extLst>
          </p:cNvPr>
          <p:cNvCxnSpPr>
            <a:cxnSpLocks/>
          </p:cNvCxnSpPr>
          <p:nvPr/>
        </p:nvCxnSpPr>
        <p:spPr>
          <a:xfrm flipH="1">
            <a:off x="7491470" y="5387249"/>
            <a:ext cx="377878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92;p14">
                <a:extLst>
                  <a:ext uri="{FF2B5EF4-FFF2-40B4-BE49-F238E27FC236}">
                    <a16:creationId xmlns:a16="http://schemas.microsoft.com/office/drawing/2014/main" id="{BD4A08C6-3359-1308-5701-B97D911D52F5}"/>
                  </a:ext>
                </a:extLst>
              </p:cNvPr>
              <p:cNvSpPr/>
              <p:nvPr/>
            </p:nvSpPr>
            <p:spPr>
              <a:xfrm>
                <a:off x="4856500" y="5234684"/>
                <a:ext cx="1653021" cy="637116"/>
              </a:xfrm>
              <a:prstGeom prst="wedgeRoundRectCallout">
                <a:avLst>
                  <a:gd name="adj1" fmla="val 94105"/>
                  <a:gd name="adj2" fmla="val -30176"/>
                  <a:gd name="adj3" fmla="val 1666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2010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Google Shape;192;p14">
                <a:extLst>
                  <a:ext uri="{FF2B5EF4-FFF2-40B4-BE49-F238E27FC236}">
                    <a16:creationId xmlns:a16="http://schemas.microsoft.com/office/drawing/2014/main" id="{BD4A08C6-3359-1308-5701-B97D911D5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500" y="5234684"/>
                <a:ext cx="1653021" cy="637116"/>
              </a:xfrm>
              <a:prstGeom prst="wedgeRoundRectCallout">
                <a:avLst>
                  <a:gd name="adj1" fmla="val 94105"/>
                  <a:gd name="adj2" fmla="val -3017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25400" cap="flat" cmpd="sng">
                <a:solidFill>
                  <a:srgbClr val="10284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4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6AF6-3C8B-4B8F-90D7-0469BA87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Task:</a:t>
            </a:r>
            <a:br>
              <a:rPr lang="en-US" dirty="0"/>
            </a:br>
            <a:r>
              <a:rPr lang="en-US" dirty="0"/>
              <a:t>Intrinsic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6DD96F-8F55-9222-7D1E-DFDB7026C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papers are vertices</a:t>
                </a:r>
              </a:p>
              <a:p>
                <a:pPr lvl="1"/>
                <a:r>
                  <a:rPr lang="en-US" dirty="0"/>
                  <a:t>and citations are edges</a:t>
                </a:r>
              </a:p>
              <a:p>
                <a:r>
                  <a:rPr lang="en-US" dirty="0"/>
                  <a:t>Use random walks to create pairs of papers: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4</a:t>
                </a:r>
              </a:p>
              <a:p>
                <a:r>
                  <a:rPr lang="en-US" dirty="0"/>
                  <a:t>Classification task:</a:t>
                </a:r>
              </a:p>
              <a:p>
                <a:pPr lvl="1"/>
                <a:r>
                  <a:rPr lang="en-US" dirty="0"/>
                  <a:t>Input pair of papers: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Yes/No Question: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1?</a:t>
                </a:r>
              </a:p>
              <a:p>
                <a:r>
                  <a:rPr lang="en-US" dirty="0"/>
                  <a:t>Add Forecasting (Binning): next slide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6DD96F-8F55-9222-7D1E-DFDB7026C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EF50D-2B0C-EA9F-C1E0-C9FDB721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7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D3E6-AAF2-A1A2-618C-ED68D8DD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https://www.semanticscholar.org/api-gallery/better-together</a:t>
            </a:r>
            <a:r>
              <a:rPr lang="en-US" sz="3200" dirty="0"/>
              <a:t> </a:t>
            </a:r>
          </a:p>
        </p:txBody>
      </p:sp>
      <p:pic>
        <p:nvPicPr>
          <p:cNvPr id="7" name="Content Placeholder 6" descr="A screenshot of a website&#10;&#10;Description automatically generated">
            <a:extLst>
              <a:ext uri="{FF2B5EF4-FFF2-40B4-BE49-F238E27FC236}">
                <a16:creationId xmlns:a16="http://schemas.microsoft.com/office/drawing/2014/main" id="{B85F8B8C-037D-5D0E-3890-E14FABC412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84896"/>
            <a:ext cx="5181600" cy="4232795"/>
          </a:xfr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329ECB1-EB14-832B-059E-1A7725AAA9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49548"/>
            <a:ext cx="5181600" cy="390349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19359-325A-3CCC-CFFC-D2450D0C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135EB-85EB-FB87-13F0-FD85F54E8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238" y="4259899"/>
            <a:ext cx="1982797" cy="198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328-BD42-0B2A-90F9-15B1DE91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Forecasting (Binning)</a:t>
            </a:r>
            <a:endParaRPr lang="en-US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5FB6F-37EA-6E0D-EED3-C82CD3588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200M papers into 100 bins</a:t>
            </a:r>
          </a:p>
          <a:p>
            <a:pPr lvl="1"/>
            <a:r>
              <a:rPr lang="en-US" dirty="0"/>
              <a:t>Rank papers by publication date</a:t>
            </a:r>
          </a:p>
          <a:p>
            <a:pPr lvl="1"/>
            <a:r>
              <a:rPr lang="en-US" dirty="0"/>
              <a:t>First 2M papers </a:t>
            </a:r>
            <a:r>
              <a:rPr lang="en-US" dirty="0">
                <a:sym typeface="Wingdings" pitchFamily="2" charset="2"/>
              </a:rPr>
              <a:t> bin0</a:t>
            </a:r>
          </a:p>
          <a:p>
            <a:pPr lvl="1"/>
            <a:r>
              <a:rPr lang="en-US" dirty="0">
                <a:sym typeface="Wingdings" pitchFamily="2" charset="2"/>
              </a:rPr>
              <a:t>Next 2M papers  bin1</a:t>
            </a:r>
          </a:p>
          <a:p>
            <a:r>
              <a:rPr lang="en-US" dirty="0"/>
              <a:t>Construct 100 graphs:</a:t>
            </a:r>
          </a:p>
          <a:p>
            <a:pPr lvl="1"/>
            <a:r>
              <a:rPr lang="en-US" dirty="0"/>
              <a:t>that include papers (vertices) in the current bin or previous bins</a:t>
            </a:r>
          </a:p>
          <a:p>
            <a:pPr lvl="1"/>
            <a:r>
              <a:rPr lang="en-US" dirty="0"/>
              <a:t>and citations (edges) from these papers to papers in the current bin or previous bins </a:t>
            </a:r>
          </a:p>
          <a:p>
            <a:r>
              <a:rPr lang="en-US" dirty="0"/>
              <a:t>Construct 100 </a:t>
            </a:r>
            <a:r>
              <a:rPr lang="en-US" dirty="0" err="1"/>
              <a:t>ProNE</a:t>
            </a:r>
            <a:r>
              <a:rPr lang="en-US" dirty="0"/>
              <a:t>-s models with spectral clustering,</a:t>
            </a:r>
          </a:p>
          <a:p>
            <a:pPr lvl="1"/>
            <a:r>
              <a:rPr lang="en-US" dirty="0"/>
              <a:t>One for each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6851-C9BC-852C-5349-3A5B15D4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6" name="Picture 5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A9A9B8F9-4EDC-2449-9982-0A2BE245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19" y="3429000"/>
            <a:ext cx="3023226" cy="4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42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617B1-4270-EC6A-D7F7-77AE4448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 descr="A graph of performance indicators&#10;&#10;Description automatically generated with medium confidence">
            <a:extLst>
              <a:ext uri="{FF2B5EF4-FFF2-40B4-BE49-F238E27FC236}">
                <a16:creationId xmlns:a16="http://schemas.microsoft.com/office/drawing/2014/main" id="{C269AE25-265C-6197-4FC3-07FF6157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2" y="492446"/>
            <a:ext cx="11885935" cy="56377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7EBF22-B2C2-677A-AFA2-F41200E89A61}"/>
              </a:ext>
            </a:extLst>
          </p:cNvPr>
          <p:cNvSpPr/>
          <p:nvPr/>
        </p:nvSpPr>
        <p:spPr>
          <a:xfrm>
            <a:off x="5966152" y="340337"/>
            <a:ext cx="6273687" cy="578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9C423D1-07F1-A25F-8882-33AC919693DE}"/>
              </a:ext>
            </a:extLst>
          </p:cNvPr>
          <p:cNvSpPr/>
          <p:nvPr/>
        </p:nvSpPr>
        <p:spPr>
          <a:xfrm rot="16200000">
            <a:off x="1837893" y="-445501"/>
            <a:ext cx="447428" cy="1856849"/>
          </a:xfrm>
          <a:prstGeom prst="rightBrace">
            <a:avLst>
              <a:gd name="adj1" fmla="val 8333"/>
              <a:gd name="adj2" fmla="val 442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2D023C9-49EB-BE83-F0C6-7F2E97C667CA}"/>
              </a:ext>
            </a:extLst>
          </p:cNvPr>
          <p:cNvSpPr/>
          <p:nvPr/>
        </p:nvSpPr>
        <p:spPr>
          <a:xfrm rot="16200000">
            <a:off x="3294111" y="47272"/>
            <a:ext cx="447428" cy="885418"/>
          </a:xfrm>
          <a:prstGeom prst="rightBrace">
            <a:avLst>
              <a:gd name="adj1" fmla="val 8333"/>
              <a:gd name="adj2" fmla="val 442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280E5-CE0D-51CB-5762-9D6615EB128D}"/>
                  </a:ext>
                </a:extLst>
              </p:cNvPr>
              <p:cNvSpPr txBox="1"/>
              <p:nvPr/>
            </p:nvSpPr>
            <p:spPr>
              <a:xfrm>
                <a:off x="1884042" y="893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280E5-CE0D-51CB-5762-9D6615EB1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042" y="893"/>
                <a:ext cx="149913" cy="276999"/>
              </a:xfrm>
              <a:prstGeom prst="rect">
                <a:avLst/>
              </a:prstGeom>
              <a:blipFill>
                <a:blip r:embed="rId3"/>
                <a:stretch>
                  <a:fillRect l="-30769" r="-2307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9999B-A32E-37B9-FF77-286F820E944A}"/>
                  </a:ext>
                </a:extLst>
              </p:cNvPr>
              <p:cNvSpPr txBox="1"/>
              <p:nvPr/>
            </p:nvSpPr>
            <p:spPr>
              <a:xfrm>
                <a:off x="3201104" y="24427"/>
                <a:ext cx="557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9999B-A32E-37B9-FF77-286F820E9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104" y="24427"/>
                <a:ext cx="557845" cy="276999"/>
              </a:xfrm>
              <a:prstGeom prst="rect">
                <a:avLst/>
              </a:prstGeom>
              <a:blipFill>
                <a:blip r:embed="rId4"/>
                <a:stretch>
                  <a:fillRect l="-8889" r="-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446B9-6DC4-23CE-EA3C-ABC5B7A7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DBFFB9-D348-9B4C-BDF5-3EF82C33FD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Performance improves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(larger training sets)</a:t>
                </a:r>
              </a:p>
              <a:p>
                <a:pPr lvl="1"/>
                <a:r>
                  <a:rPr lang="en-US" dirty="0"/>
                  <a:t>Red &gt; Black &gt; Blue</a:t>
                </a:r>
              </a:p>
              <a:p>
                <a:r>
                  <a:rPr lang="en-US" dirty="0"/>
                  <a:t>and degrades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(longer forecast horizons)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DBFFB9-D348-9B4C-BDF5-3EF82C33FD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8BB421-EAB7-6CF9-BACA-E9802CF6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 descr="A graph of performance indicators&#10;&#10;Description automatically generated with medium confidence">
            <a:extLst>
              <a:ext uri="{FF2B5EF4-FFF2-40B4-BE49-F238E27FC236}">
                <a16:creationId xmlns:a16="http://schemas.microsoft.com/office/drawing/2014/main" id="{6470950E-BFDB-3E00-0749-C74E339615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0979" r="8255" b="27108"/>
          <a:stretch/>
        </p:blipFill>
        <p:spPr>
          <a:xfrm>
            <a:off x="6197686" y="1825625"/>
            <a:ext cx="5130627" cy="4351338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6302637A-6953-7E4A-52C7-5A62B8709EAA}"/>
              </a:ext>
            </a:extLst>
          </p:cNvPr>
          <p:cNvSpPr/>
          <p:nvPr/>
        </p:nvSpPr>
        <p:spPr>
          <a:xfrm rot="16200000">
            <a:off x="7856073" y="674821"/>
            <a:ext cx="447428" cy="1856849"/>
          </a:xfrm>
          <a:prstGeom prst="rightBrace">
            <a:avLst>
              <a:gd name="adj1" fmla="val 8333"/>
              <a:gd name="adj2" fmla="val 442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014243B-908A-15C7-63F6-8E2CC3EA40AF}"/>
              </a:ext>
            </a:extLst>
          </p:cNvPr>
          <p:cNvSpPr/>
          <p:nvPr/>
        </p:nvSpPr>
        <p:spPr>
          <a:xfrm rot="16200000">
            <a:off x="9312291" y="1167594"/>
            <a:ext cx="447428" cy="885418"/>
          </a:xfrm>
          <a:prstGeom prst="rightBrace">
            <a:avLst>
              <a:gd name="adj1" fmla="val 8333"/>
              <a:gd name="adj2" fmla="val 442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479945-317C-6EDD-7B28-887D9DC080D2}"/>
                  </a:ext>
                </a:extLst>
              </p:cNvPr>
              <p:cNvSpPr txBox="1"/>
              <p:nvPr/>
            </p:nvSpPr>
            <p:spPr>
              <a:xfrm>
                <a:off x="7902222" y="1121215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479945-317C-6EDD-7B28-887D9DC08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222" y="1121215"/>
                <a:ext cx="149913" cy="276999"/>
              </a:xfrm>
              <a:prstGeom prst="rect">
                <a:avLst/>
              </a:prstGeom>
              <a:blipFill>
                <a:blip r:embed="rId4"/>
                <a:stretch>
                  <a:fillRect l="-30769" r="-1538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B02102-580D-0D16-F0CF-AECFD19D1DA2}"/>
                  </a:ext>
                </a:extLst>
              </p:cNvPr>
              <p:cNvSpPr txBox="1"/>
              <p:nvPr/>
            </p:nvSpPr>
            <p:spPr>
              <a:xfrm>
                <a:off x="9219284" y="1144749"/>
                <a:ext cx="557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B02102-580D-0D16-F0CF-AECFD19D1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284" y="1144749"/>
                <a:ext cx="557845" cy="276999"/>
              </a:xfrm>
              <a:prstGeom prst="rect">
                <a:avLst/>
              </a:prstGeom>
              <a:blipFill>
                <a:blip r:embed="rId5"/>
                <a:stretch>
                  <a:fillRect l="-6667" r="-888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563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2FF0-F14C-46F1-8A65-E5AD2C7A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6C352-A695-5B0E-4B31-20728FD0B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2412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Standard benchmarks are</a:t>
                </a:r>
              </a:p>
              <a:p>
                <a:pPr lvl="1"/>
                <a:r>
                  <a:rPr lang="en-US" dirty="0"/>
                  <a:t>Small, Static and Clean</a:t>
                </a:r>
              </a:p>
              <a:p>
                <a:pPr lvl="1"/>
                <a:r>
                  <a:rPr lang="en-US" dirty="0"/>
                  <a:t>Random splits: single point</a:t>
                </a:r>
              </a:p>
              <a:p>
                <a:pPr lvl="2"/>
                <a:r>
                  <a:rPr lang="en-US" dirty="0"/>
                  <a:t>No trends; no forecasting</a:t>
                </a:r>
              </a:p>
              <a:p>
                <a:r>
                  <a:rPr lang="en-US" dirty="0"/>
                  <a:t>Trends/Scaling: Edges (n^2) &gt;&gt; Nodes (n)</a:t>
                </a:r>
              </a:p>
              <a:p>
                <a:pPr lvl="1"/>
                <a:r>
                  <a:rPr lang="en-US" dirty="0"/>
                  <a:t>Performance improves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degrades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graphs favor edge-based methods </a:t>
                </a:r>
              </a:p>
              <a:p>
                <a:pPr lvl="2"/>
                <a:r>
                  <a:rPr lang="en-US" dirty="0"/>
                  <a:t>Cross-over point: 82M (larger than OGB: 3M) </a:t>
                </a:r>
              </a:p>
              <a:p>
                <a:r>
                  <a:rPr lang="en-US" dirty="0"/>
                  <a:t>Better Together (</a:t>
                </a:r>
                <a:r>
                  <a:rPr lang="en-US" dirty="0" err="1"/>
                  <a:t>Ensembling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𝑆𝑝𝑒𝑐𝑡𝑒𝑟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𝑃𝑟𝑜𝑁𝐸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𝑆𝑝𝑒𝑐𝑡𝑒𝑟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𝑃𝑟𝑜𝑁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Combination policies should depend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6C352-A695-5B0E-4B31-20728FD0B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24124" cy="4351338"/>
              </a:xfrm>
              <a:blipFill>
                <a:blip r:embed="rId2"/>
                <a:stretch>
                  <a:fillRect l="-157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375D0-A43A-AB1C-E2B8-887A068C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A graph of performance improvement&#10;&#10;Description automatically generated with medium confidence">
            <a:extLst>
              <a:ext uri="{FF2B5EF4-FFF2-40B4-BE49-F238E27FC236}">
                <a16:creationId xmlns:a16="http://schemas.microsoft.com/office/drawing/2014/main" id="{0696ACF4-115A-052B-FFB1-77E939C4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407" y="3281464"/>
            <a:ext cx="3955838" cy="349149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2922104-154B-AAC8-5F97-D07B8C36B762}"/>
              </a:ext>
            </a:extLst>
          </p:cNvPr>
          <p:cNvSpPr/>
          <p:nvPr/>
        </p:nvSpPr>
        <p:spPr>
          <a:xfrm rot="16200000">
            <a:off x="9270615" y="2606209"/>
            <a:ext cx="405212" cy="1214247"/>
          </a:xfrm>
          <a:prstGeom prst="rightBrace">
            <a:avLst>
              <a:gd name="adj1" fmla="val 8333"/>
              <a:gd name="adj2" fmla="val 442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8F10011-CE3C-D725-5F13-662B2F5C5D46}"/>
              </a:ext>
            </a:extLst>
          </p:cNvPr>
          <p:cNvSpPr/>
          <p:nvPr/>
        </p:nvSpPr>
        <p:spPr>
          <a:xfrm rot="16200000">
            <a:off x="10318506" y="2822490"/>
            <a:ext cx="447428" cy="753584"/>
          </a:xfrm>
          <a:prstGeom prst="rightBrace">
            <a:avLst>
              <a:gd name="adj1" fmla="val 8333"/>
              <a:gd name="adj2" fmla="val 442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6E2A9A-DF53-099B-54D1-30242A33CC7B}"/>
                  </a:ext>
                </a:extLst>
              </p:cNvPr>
              <p:cNvSpPr txBox="1"/>
              <p:nvPr/>
            </p:nvSpPr>
            <p:spPr>
              <a:xfrm flipH="1">
                <a:off x="9278505" y="2710194"/>
                <a:ext cx="29515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6E2A9A-DF53-099B-54D1-30242A33C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278505" y="2710194"/>
                <a:ext cx="295155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5053B8-DD20-0DC8-E237-DDA7805453CA}"/>
                  </a:ext>
                </a:extLst>
              </p:cNvPr>
              <p:cNvSpPr txBox="1"/>
              <p:nvPr/>
            </p:nvSpPr>
            <p:spPr>
              <a:xfrm>
                <a:off x="10237626" y="2733728"/>
                <a:ext cx="557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5053B8-DD20-0DC8-E237-DDA780545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626" y="2733728"/>
                <a:ext cx="557845" cy="276999"/>
              </a:xfrm>
              <a:prstGeom prst="rect">
                <a:avLst/>
              </a:prstGeom>
              <a:blipFill>
                <a:blip r:embed="rId5"/>
                <a:stretch>
                  <a:fillRect l="-6522" r="-869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040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BBC5-7D51-779D-4BEA-60CE41F9F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Back-up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71E97-9094-FE32-2376-71F1ECFA0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47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B514FF-61F6-782C-6644-175DF1FC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Bigger Stretch: </a:t>
            </a:r>
            <a:br>
              <a:rPr lang="en-US" dirty="0"/>
            </a:br>
            <a:r>
              <a:rPr lang="en-US" dirty="0"/>
              <a:t>Theoretical combinations of deep nets &amp;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Conjecture: More reps  more understanding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Unified theory of deep nets &amp; SVD</a:t>
                </a:r>
              </a:p>
              <a:p>
                <a:r>
                  <a:rPr lang="en-US" dirty="0"/>
                  <a:t>Compare &amp; contrast: deep nets &amp; SVD</a:t>
                </a:r>
              </a:p>
              <a:p>
                <a:pPr lvl="1"/>
                <a:r>
                  <a:rPr lang="en-US" dirty="0"/>
                  <a:t>BERT: example of deep nets</a:t>
                </a:r>
              </a:p>
              <a:p>
                <a:pPr lvl="1"/>
                <a:r>
                  <a:rPr lang="en-US" dirty="0" err="1"/>
                  <a:t>ProNE</a:t>
                </a:r>
                <a:r>
                  <a:rPr lang="en-US" dirty="0"/>
                  <a:t> (node2vec): based on SVD</a:t>
                </a:r>
              </a:p>
              <a:p>
                <a:pPr lvl="1"/>
                <a:r>
                  <a:rPr lang="en-US" dirty="0"/>
                  <a:t>Both produce (similar) embeddings</a:t>
                </a:r>
              </a:p>
              <a:p>
                <a:r>
                  <a:rPr lang="en-US" dirty="0">
                    <a:sym typeface="Wingdings" pitchFamily="2" charset="2"/>
                  </a:rPr>
                  <a:t>In speech, a spectrogram is just a different representation of wave file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 too, node2vec </a:t>
                </a:r>
                <a:r>
                  <a:rPr lang="en-US" dirty="0" err="1">
                    <a:sym typeface="Wingdings" pitchFamily="2" charset="2"/>
                  </a:rPr>
                  <a:t>emb</a:t>
                </a:r>
                <a:r>
                  <a:rPr lang="en-US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) is just a diff rep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/>
                  <a:t>Some representations are more convenient than others (depends on what you want to do)</a:t>
                </a:r>
              </a:p>
              <a:p>
                <a:pPr lvl="2"/>
                <a:r>
                  <a:rPr lang="en-US" dirty="0"/>
                  <a:t>Embeddings make it easy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computed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may have more parameters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no more information: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≤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</m:t>
                        </m:r>
                      </m:e>
                    </m:d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2A5E36D-4C33-EBDF-B645-B77969692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5009" y="1825625"/>
                <a:ext cx="5464791" cy="4351338"/>
              </a:xfrm>
              <a:blipFill>
                <a:blip r:embed="rId2"/>
                <a:stretch>
                  <a:fillRect l="-69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ym typeface="Wingdings" pitchFamily="2" charset="2"/>
                  </a:rPr>
                  <a:t>In particular, SVD on sparse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increases params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SVD does not create information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params,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ore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than</m:t>
                    </m:r>
                    <m: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params)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Since info is not created,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Most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𝐾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params must be redundant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Redundancy is easier to see with SVD than deep nets</a:t>
                </a:r>
              </a:p>
              <a:p>
                <a:r>
                  <a:rPr lang="en-US" dirty="0"/>
                  <a:t>With traditional regression, </a:t>
                </a:r>
              </a:p>
              <a:p>
                <a:pPr lvl="2"/>
                <a:r>
                  <a:rPr lang="en-US" dirty="0"/>
                  <a:t>too many params </a:t>
                </a:r>
                <a:r>
                  <a:rPr lang="en-US" dirty="0">
                    <a:sym typeface="Wingdings" pitchFamily="2" charset="2"/>
                  </a:rPr>
                  <a:t> overfitting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But d</a:t>
                </a:r>
                <a:r>
                  <a:rPr lang="en-US" dirty="0"/>
                  <a:t>eep nets thrive on scale: </a:t>
                </a:r>
              </a:p>
              <a:p>
                <a:pPr lvl="2"/>
                <a:r>
                  <a:rPr lang="en-US" dirty="0"/>
                  <a:t>better results with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etc.  Why?</a:t>
                </a:r>
              </a:p>
              <a:p>
                <a:r>
                  <a:rPr lang="en-US" dirty="0">
                    <a:sym typeface="Wingdings" pitchFamily="2" charset="2"/>
                  </a:rPr>
                  <a:t>Suggestions: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improves estimates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Easier to see with node2vec (SVD) than deep nets</a:t>
                </a:r>
              </a:p>
              <a:p>
                <a:pPr lvl="2"/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Less dimension reduction</a:t>
                </a:r>
                <a:endParaRPr lang="en-US" dirty="0"/>
              </a:p>
              <a:p>
                <a:pPr lvl="1"/>
                <a:r>
                  <a:rPr lang="en-US" dirty="0"/>
                  <a:t>Network effects (Metcalfe's law)</a:t>
                </a:r>
              </a:p>
              <a:p>
                <a:pPr lvl="2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makes search easier (not harder)</a:t>
                </a:r>
              </a:p>
              <a:p>
                <a:pPr lvl="2"/>
                <a:r>
                  <a:rPr lang="en-US" dirty="0"/>
                  <a:t>Web search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/>
                  <a:t> Enterprise search</a:t>
                </a:r>
              </a:p>
              <a:p>
                <a:pPr lvl="2"/>
                <a:r>
                  <a:rPr lang="en-US" dirty="0"/>
                  <a:t>Easier to see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than other representations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5270AFA-ACF5-BA67-927B-00AB5DFD2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87454" cy="4351338"/>
              </a:xfrm>
              <a:blipFill>
                <a:blip r:embed="rId3"/>
                <a:stretch>
                  <a:fillRect l="-94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82171-D148-1BDF-A9EA-E4E47D83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8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63A9-52B3-2E15-36AB-F1C59779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OGB (Open Graph Benchmark)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231AF-B9E9-2BF3-8B6C-12F9E564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 descr="A table with text on it&#10;&#10;Description automatically generated">
            <a:extLst>
              <a:ext uri="{FF2B5EF4-FFF2-40B4-BE49-F238E27FC236}">
                <a16:creationId xmlns:a16="http://schemas.microsoft.com/office/drawing/2014/main" id="{505C888F-5BEF-6BAA-5EBB-FAB83B7DC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630" y="1825625"/>
            <a:ext cx="63547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Easy</a:t>
            </a:r>
          </a:p>
          <a:p>
            <a:pPr lvl="1"/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Pre-training</a:t>
            </a:r>
          </a:p>
          <a:p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96654"/>
            <a:ext cx="8297935" cy="65698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13508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48E0-94D7-42EA-4E9B-890D8A92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a researcher or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2523C-D30D-3FAD-EA29-2FEB612E9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you do right now without too much effort</a:t>
            </a:r>
          </a:p>
          <a:p>
            <a:pPr lvl="1"/>
            <a:r>
              <a:rPr lang="en-US" dirty="0"/>
              <a:t>Off-the-Shelf APIs</a:t>
            </a:r>
          </a:p>
          <a:p>
            <a:pPr lvl="1"/>
            <a:r>
              <a:rPr lang="en-US" dirty="0"/>
              <a:t>Off-the-Shelf Chatbots</a:t>
            </a:r>
          </a:p>
          <a:p>
            <a:r>
              <a:rPr lang="en-US" dirty="0"/>
              <a:t>Use case: Academic search domain</a:t>
            </a:r>
          </a:p>
          <a:p>
            <a:pPr lvl="1"/>
            <a:r>
              <a:rPr lang="en-US" dirty="0"/>
              <a:t>Recommendations</a:t>
            </a:r>
          </a:p>
          <a:p>
            <a:pPr lvl="1"/>
            <a:r>
              <a:rPr lang="en-US" dirty="0"/>
              <a:t>Compare and Contrast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3DDCD-D167-BA27-F2E8-41D11B6E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</p:spTree>
    <p:extLst>
      <p:ext uri="{BB962C8B-B14F-4D97-AF65-F5344CB8AC3E}">
        <p14:creationId xmlns:p14="http://schemas.microsoft.com/office/powerpoint/2010/main" val="387806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CF2B-1C42-7B24-2044-C9B8EAE6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 API is Super-Easy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960E3-B61F-6279-AEC8-BDF11B31B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of S2 (Semantic Scholar) API</a:t>
            </a:r>
            <a:endParaRPr lang="en-US" dirty="0">
              <a:hlinkClick r:id=""/>
            </a:endParaRPr>
          </a:p>
          <a:p>
            <a:pPr lvl="1"/>
            <a:r>
              <a:rPr lang="en-US" dirty="0">
                <a:hlinkClick r:id=""/>
              </a:rPr>
              <a:t>https://api.semanticscholar.org/recommendations/v1/papers/forpaper/21321bad706a9f9dbb502588b0bb393cf15fa052?from=all-cs&amp;fields=title,externalIds,citationCount</a:t>
            </a:r>
            <a:r>
              <a:rPr lang="en-US" dirty="0"/>
              <a:t> </a:t>
            </a:r>
          </a:p>
          <a:p>
            <a:r>
              <a:rPr lang="en-US" dirty="0"/>
              <a:t>query: 21321bad706a9f9dbb502588b0bb393cf15fa052</a:t>
            </a:r>
          </a:p>
          <a:p>
            <a:pPr lvl="1"/>
            <a:r>
              <a:rPr lang="en-US" dirty="0"/>
              <a:t>A paper id on Semantic Scholar</a:t>
            </a:r>
          </a:p>
          <a:p>
            <a:r>
              <a:rPr lang="en-US" dirty="0"/>
              <a:t>Returns recommendations (papers similar to query)</a:t>
            </a:r>
          </a:p>
          <a:p>
            <a:pPr lvl="1"/>
            <a:r>
              <a:rPr lang="en-US" dirty="0"/>
              <a:t>Queries and documents are embedded as vectors</a:t>
            </a:r>
          </a:p>
          <a:p>
            <a:pPr lvl="2"/>
            <a:r>
              <a:rPr lang="en-US" dirty="0"/>
              <a:t>Using Specter, a BERT-like deep net</a:t>
            </a:r>
          </a:p>
          <a:p>
            <a:pPr lvl="1"/>
            <a:r>
              <a:rPr lang="en-US" dirty="0"/>
              <a:t>Search is based on Approximate Nearest Neighbors (FAISS)</a:t>
            </a:r>
          </a:p>
          <a:p>
            <a:pPr lvl="1"/>
            <a:r>
              <a:rPr lang="en-US" dirty="0"/>
              <a:t>from=all-cs: limits search to computer science (about 10% of S2 collection)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635B9-E8AD-A647-360D-3DA5AB65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0AA09-918E-DCFF-4D51-89BD5F0F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137" y="182831"/>
            <a:ext cx="1575325" cy="15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69C81D-D371-BEED-63F0-A698F35F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 are Super-Easy</a:t>
            </a:r>
            <a:br>
              <a:rPr lang="en-US" dirty="0"/>
            </a:br>
            <a:r>
              <a:rPr lang="en-US" dirty="0">
                <a:hlinkClick r:id="rId2"/>
              </a:rPr>
              <a:t>www.vecml.com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F46EFC9-EBEB-BB78-E72A-8FAFB77A4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3304" y="1770859"/>
            <a:ext cx="7679324" cy="4769813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768422-72A5-57B6-7654-638474BF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853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811F-8E24-3B9D-AEB2-D66D53FF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83122" cy="13255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S2 API Recommendations</a:t>
            </a:r>
            <a:br>
              <a:rPr lang="en-US" dirty="0"/>
            </a:br>
            <a:r>
              <a:rPr lang="en-US" sz="3600" dirty="0"/>
              <a:t>Query: A Paper in WSDM-2024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8C10F6-B619-BEE2-B231-49CB36DD2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863"/>
          <a:stretch/>
        </p:blipFill>
        <p:spPr>
          <a:xfrm>
            <a:off x="320488" y="2480981"/>
            <a:ext cx="11735263" cy="34626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8C898-94A7-C5AF-E9F2-7F185A54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CC100-2CCE-BA17-FB11-9B5AF667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059" y="42581"/>
            <a:ext cx="2438400" cy="24384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B4DD94F-54DA-53DE-4A0D-60F67339A94A}"/>
              </a:ext>
            </a:extLst>
          </p:cNvPr>
          <p:cNvSpPr/>
          <p:nvPr/>
        </p:nvSpPr>
        <p:spPr>
          <a:xfrm>
            <a:off x="9608306" y="6073587"/>
            <a:ext cx="890711" cy="402716"/>
          </a:xfrm>
          <a:prstGeom prst="wedgeRoundRectCallout">
            <a:avLst>
              <a:gd name="adj1" fmla="val -26684"/>
              <a:gd name="adj2" fmla="val -1010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 API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322E9D6-CEEE-31E8-0919-C8689FCAA1C5}"/>
              </a:ext>
            </a:extLst>
          </p:cNvPr>
          <p:cNvSpPr/>
          <p:nvPr/>
        </p:nvSpPr>
        <p:spPr>
          <a:xfrm>
            <a:off x="10907259" y="6038450"/>
            <a:ext cx="975203" cy="402716"/>
          </a:xfrm>
          <a:prstGeom prst="wedgeRoundRectCallout">
            <a:avLst>
              <a:gd name="adj1" fmla="val -29563"/>
              <a:gd name="adj2" fmla="val -9396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62339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DBAB91-5BE7-6300-6E1D-9DBF33C7BD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9402755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hlinkClick r:id="rId2"/>
                  </a:rPr>
                  <a:t>Compare and Contrast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: Defense Against Model Extraction Attacks on Recommender Systems</a:t>
                </a:r>
                <a:br>
                  <a:rPr lang="en-US" sz="2200" dirty="0"/>
                </a:b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/>
                  <a:t>: </a:t>
                </a:r>
                <a:r>
                  <a:rPr lang="en-US" sz="2200" dirty="0">
                    <a:solidFill>
                      <a:srgbClr val="000000"/>
                    </a:solidFill>
                  </a:rPr>
                  <a:t>Revisiting </a:t>
                </a:r>
                <a:r>
                  <a:rPr lang="en-US" sz="2200" dirty="0" err="1">
                    <a:solidFill>
                      <a:srgbClr val="000000"/>
                    </a:solidFill>
                  </a:rPr>
                  <a:t>Adversarially</a:t>
                </a:r>
                <a:r>
                  <a:rPr lang="en-US" sz="2200" dirty="0">
                    <a:solidFill>
                      <a:srgbClr val="000000"/>
                    </a:solidFill>
                  </a:rPr>
                  <a:t> Learned Injection Attacks Against Recommender Systems</a:t>
                </a:r>
                <a:endParaRPr lang="en-US" sz="27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DBAB91-5BE7-6300-6E1D-9DBF33C7BD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9402755" cy="1325563"/>
              </a:xfrm>
              <a:blipFill>
                <a:blip r:embed="rId3"/>
                <a:stretch>
                  <a:fillRect l="-2429" t="-6667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document&#10;&#10;Description automatically generated">
            <a:extLst>
              <a:ext uri="{FF2B5EF4-FFF2-40B4-BE49-F238E27FC236}">
                <a16:creationId xmlns:a16="http://schemas.microsoft.com/office/drawing/2014/main" id="{2E8AE001-C1B4-C59B-45E6-750F7B5E0A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61051" y="1825625"/>
            <a:ext cx="4935897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E2B0243-DEF6-CCC1-9A84-92663575B01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Input: query + candidate</a:t>
                </a:r>
              </a:p>
              <a:p>
                <a:r>
                  <a:rPr lang="en-US" dirty="0"/>
                  <a:t>Use prompts (chatbots)</a:t>
                </a:r>
              </a:p>
              <a:p>
                <a:pPr lvl="1"/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Similarities between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Differences between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(from chatbot)</a:t>
                </a:r>
              </a:p>
              <a:p>
                <a:pPr lvl="1"/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" pitchFamily="2" charset="0"/>
                  </a:rPr>
                  <a:t>The paper "Revisiting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Times" pitchFamily="2" charset="0"/>
                  </a:rPr>
                  <a:t>Adversarially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" pitchFamily="2" charset="0"/>
                  </a:rPr>
                  <a:t> Learned Injection Attacks Against 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Times" pitchFamily="2" charset="0"/>
                  </a:rPr>
                  <a:t>Recomm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" pitchFamily="2" charset="0"/>
                  </a:rPr>
                  <a:t> Systems" explores the use of adversarial injection attacks against recommender systems. </a:t>
                </a:r>
              </a:p>
              <a:p>
                <a:pPr lvl="1"/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" pitchFamily="2" charset="0"/>
                  </a:rPr>
                  <a:t>The attackers are assumed to have knowledge of the dataset used to train the target model. </a:t>
                </a:r>
              </a:p>
              <a:p>
                <a:pPr lvl="1"/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" pitchFamily="2" charset="0"/>
                  </a:rPr>
                  <a:t>The paper techniques that can be in these attacks and potential impact on the targeted. </a:t>
                </a:r>
              </a:p>
              <a:p>
                <a:pPr lvl="1"/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" pitchFamily="2" charset="0"/>
                  </a:rPr>
                  <a:t>The work was presented at the 14th ACM Conference on Recommender Systems in 2020.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E2B0243-DEF6-CCC1-9A84-92663575B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5"/>
                <a:stretch>
                  <a:fillRect l="-1222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835FD-25EA-6EB6-0CC1-F8F82658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1F087-61F4-CBEA-7ADE-297CB1755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0955" y="-16227"/>
            <a:ext cx="2088265" cy="2088265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1A6025F6-768A-8F8E-ED1F-6CA75EC722FA}"/>
              </a:ext>
            </a:extLst>
          </p:cNvPr>
          <p:cNvSpPr/>
          <p:nvPr/>
        </p:nvSpPr>
        <p:spPr>
          <a:xfrm>
            <a:off x="9691562" y="2252032"/>
            <a:ext cx="975203" cy="402716"/>
          </a:xfrm>
          <a:prstGeom prst="wedgeRoundRectCallout">
            <a:avLst>
              <a:gd name="adj1" fmla="val -102894"/>
              <a:gd name="adj2" fmla="val -379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Chatbot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97B386F-EE71-2AA1-3E7E-E75B0A04D29B}"/>
              </a:ext>
            </a:extLst>
          </p:cNvPr>
          <p:cNvSpPr/>
          <p:nvPr/>
        </p:nvSpPr>
        <p:spPr>
          <a:xfrm>
            <a:off x="4832580" y="2273853"/>
            <a:ext cx="890711" cy="402716"/>
          </a:xfrm>
          <a:prstGeom prst="wedgeRoundRectCallout">
            <a:avLst>
              <a:gd name="adj1" fmla="val -61791"/>
              <a:gd name="adj2" fmla="val 6838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 API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4C9F02-58F0-7AE5-47EE-54296F7A7094}"/>
              </a:ext>
            </a:extLst>
          </p:cNvPr>
          <p:cNvCxnSpPr/>
          <p:nvPr/>
        </p:nvCxnSpPr>
        <p:spPr>
          <a:xfrm>
            <a:off x="5495876" y="3145915"/>
            <a:ext cx="758051" cy="21794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18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BA1D8CFD-B035-F123-BCE4-CBAAE91B33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Output from Chatbot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700" dirty="0">
                    <a:solidFill>
                      <a:srgbClr val="000000"/>
                    </a:solidFill>
                  </a:rPr>
                  <a:t>: Defense Against Model Extraction Attacks on Recommender Systems</a:t>
                </a:r>
                <a:br>
                  <a:rPr lang="en-US" sz="2700" dirty="0"/>
                </a:br>
                <a14:m>
                  <m:oMath xmlns:m="http://schemas.openxmlformats.org/officeDocument/2006/math">
                    <m:r>
                      <a:rPr lang="en-US" sz="27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0000"/>
                    </a:solidFill>
                  </a:rPr>
                  <a:t>Revisiting </a:t>
                </a:r>
                <a:r>
                  <a:rPr lang="en-US" sz="2700" dirty="0" err="1">
                    <a:solidFill>
                      <a:srgbClr val="000000"/>
                    </a:solidFill>
                  </a:rPr>
                  <a:t>Adversarially</a:t>
                </a:r>
                <a:r>
                  <a:rPr lang="en-US" sz="2700" dirty="0">
                    <a:solidFill>
                      <a:srgbClr val="000000"/>
                    </a:solidFill>
                  </a:rPr>
                  <a:t> Learned Injection Attacks Against Recommender Systems</a:t>
                </a:r>
                <a:endParaRPr lang="en-US" sz="2200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BA1D8CFD-B035-F123-BCE4-CBAAE91B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10476" b="-1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D5F30FF5-BCCE-67A2-C134-BC455CC4800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Similarities between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D5F30FF5-BCCE-67A2-C134-BC455CC48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87EBC8-D702-16C9-3568-EC05BB43F8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As an Assistant, I can tell you that both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"Revisiting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Systems" and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"Defense Against Model Extraction Attacks on Recommender Systems”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focus on security aspects of recommender systems.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first paper explores injection attacks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where the attacker manipulates the recommendation model by injecting malicious data,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while the second paper deals with defending against model extraction attacks aimed at extracting sensitive information from the recommender system.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Both papers highlight the importance of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addressing security vulnerabilities in recommender systems to protect user data and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maintain the integrity of the recommendation models.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C25A65C3-3ABF-D6B2-F523-E3ACB49F7FAC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Differences between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C25A65C3-3ABF-D6B2-F523-E3ACB49F7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DD2670-FF26-6A2E-061E-D9088670F9D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"Revisiting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Systems"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focuses on exploring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" pitchFamily="2" charset="0"/>
              </a:rPr>
              <a:t>adversarially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 learned injection attacks against recommender systems,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where the attacker has knowledge about the dataset used to train the target recommendation model.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On the other hand, "Defense Against Model Extraction Attacks on Recommender Systems"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focuses on strategies to defend against model extraction attacks,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where attackers try to extract the architecture or parameters of a recommender system.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The former paper deals with adversarial attacks,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while the latter focuses on defense mechanisms against a different type of attack.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7FD4-70F3-B848-C871-458C2CA6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FECCD55-BA9A-66C8-C34C-FE033CA9ED22}"/>
              </a:ext>
            </a:extLst>
          </p:cNvPr>
          <p:cNvSpPr/>
          <p:nvPr/>
        </p:nvSpPr>
        <p:spPr>
          <a:xfrm>
            <a:off x="310673" y="4484967"/>
            <a:ext cx="890711" cy="402716"/>
          </a:xfrm>
          <a:prstGeom prst="wedgeRoundRectCallout">
            <a:avLst>
              <a:gd name="adj1" fmla="val 65337"/>
              <a:gd name="adj2" fmla="val 95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E61D068-2F46-18FC-7C81-5A30A377FB40}"/>
              </a:ext>
            </a:extLst>
          </p:cNvPr>
          <p:cNvSpPr/>
          <p:nvPr/>
        </p:nvSpPr>
        <p:spPr>
          <a:xfrm>
            <a:off x="5574445" y="3026284"/>
            <a:ext cx="890711" cy="402716"/>
          </a:xfrm>
          <a:prstGeom prst="wedgeRoundRectCallout">
            <a:avLst>
              <a:gd name="adj1" fmla="val 65337"/>
              <a:gd name="adj2" fmla="val 95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sim?</a:t>
            </a:r>
          </a:p>
        </p:txBody>
      </p:sp>
    </p:spTree>
    <p:extLst>
      <p:ext uri="{BB962C8B-B14F-4D97-AF65-F5344CB8AC3E}">
        <p14:creationId xmlns:p14="http://schemas.microsoft.com/office/powerpoint/2010/main" val="2015724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21880</TotalTime>
  <Words>1695</Words>
  <Application>Microsoft Macintosh PowerPoint</Application>
  <PresentationFormat>Widescreen</PresentationFormat>
  <Paragraphs>273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</vt:lpstr>
      <vt:lpstr>Wingdings</vt:lpstr>
      <vt:lpstr>Office Theme</vt:lpstr>
      <vt:lpstr>Better Together: Text + Context</vt:lpstr>
      <vt:lpstr>https://www.semanticscholar.org/api-gallery/better-together </vt:lpstr>
      <vt:lpstr>The Easy,  the Hard  and the Ugly</vt:lpstr>
      <vt:lpstr>If you are a researcher or practitioner</vt:lpstr>
      <vt:lpstr>Recommendation API is Super-Easy</vt:lpstr>
      <vt:lpstr>Chatbots are Super-Easy www.vecml.com </vt:lpstr>
      <vt:lpstr>S2 API Recommendations Query: A Paper in WSDM-2024</vt:lpstr>
      <vt:lpstr>Compare and Contrast q: Defense Against Model Extraction Attacks on Recommender Systems r: Revisiting Adversarially Learned Injection Attacks Against Recommender Systems</vt:lpstr>
      <vt:lpstr>Output from Chatbot q: Defense Against Model Extraction Attacks on Recommender Systems r: Revisiting Adversarially Learned Injection Attacks Against Recommender Systems</vt:lpstr>
      <vt:lpstr>Better Together:  Node-based and Edge-based Methods</vt:lpstr>
      <vt:lpstr>Better Together:  Node-based and Edge-based Methods</vt:lpstr>
      <vt:lpstr>Recommendation Use Cases</vt:lpstr>
      <vt:lpstr>Recommendation Use Cases</vt:lpstr>
      <vt:lpstr>Network Effects: Conjectures</vt:lpstr>
      <vt:lpstr>Network Effects: Conjectures</vt:lpstr>
      <vt:lpstr>Network Effects: Conjectures</vt:lpstr>
      <vt:lpstr>OGB: Open Graph Benchmark Small, Static &amp; Clean</vt:lpstr>
      <vt:lpstr>Test/Train Splits: Interpolation ≠ Extrapolation It’s Difficult to Make Predictions, Especially About the Future</vt:lpstr>
      <vt:lpstr>Link Prediction Task: Intrinsic Evaluation</vt:lpstr>
      <vt:lpstr>Add Forecasting (Binning)</vt:lpstr>
      <vt:lpstr>PowerPoint Presentation</vt:lpstr>
      <vt:lpstr>Take-Aways</vt:lpstr>
      <vt:lpstr>Conclusions</vt:lpstr>
      <vt:lpstr>Back-up</vt:lpstr>
      <vt:lpstr>Bigger Stretch:  Theoretical combinations of deep nets &amp; SVD</vt:lpstr>
      <vt:lpstr>Related Work: OGB (Open Graph Benchmark)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169</cp:revision>
  <dcterms:created xsi:type="dcterms:W3CDTF">2023-04-06T18:57:18Z</dcterms:created>
  <dcterms:modified xsi:type="dcterms:W3CDTF">2024-03-13T16:57:31Z</dcterms:modified>
</cp:coreProperties>
</file>